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gel6IIJddD2DUnW3lBLOqaP24J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5396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9361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292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1361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032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3498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863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4360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4466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168C69A-A2F3-A210-124D-D5F855EE241D}"/>
              </a:ext>
            </a:extLst>
          </p:cNvPr>
          <p:cNvSpPr txBox="1"/>
          <p:nvPr/>
        </p:nvSpPr>
        <p:spPr>
          <a:xfrm>
            <a:off x="2090057" y="1370748"/>
            <a:ext cx="7054720" cy="3573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4790" marR="215900" indent="-1905" algn="ctr">
              <a:lnSpc>
                <a:spcPct val="115000"/>
              </a:lnSpc>
              <a:spcAft>
                <a:spcPts val="0"/>
              </a:spcAft>
            </a:pPr>
            <a:r>
              <a:rPr lang="it-IT" sz="3600" spc="-2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Agenas </a:t>
            </a:r>
          </a:p>
          <a:p>
            <a:pPr marL="224790" marR="215900" indent="-1905" algn="ctr">
              <a:lnSpc>
                <a:spcPct val="115000"/>
              </a:lnSpc>
              <a:spcAft>
                <a:spcPts val="0"/>
              </a:spcAft>
            </a:pP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Documento</a:t>
            </a:r>
            <a:r>
              <a:rPr lang="it-IT" sz="2800" spc="-14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di</a:t>
            </a:r>
            <a:r>
              <a:rPr lang="it-IT" sz="2800" spc="-14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indirizzo</a:t>
            </a:r>
            <a:r>
              <a:rPr lang="it-IT" sz="2800" spc="-135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contenente indicazioni</a:t>
            </a:r>
            <a:r>
              <a:rPr lang="it-IT" sz="2800" spc="-125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per</a:t>
            </a:r>
            <a:r>
              <a:rPr lang="it-IT" sz="2800" spc="-125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la</a:t>
            </a:r>
            <a:r>
              <a:rPr lang="it-IT" sz="2800" spc="-115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promozione</a:t>
            </a:r>
            <a:r>
              <a:rPr lang="it-IT" sz="2800" spc="-1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2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della </a:t>
            </a:r>
            <a:r>
              <a:rPr lang="it-IT" sz="2800" spc="-6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partecipazione/co-produzione dei pazienti, </a:t>
            </a:r>
            <a:r>
              <a:rPr lang="it-IT" sz="2800" spc="-1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dei</a:t>
            </a:r>
            <a:r>
              <a:rPr lang="it-IT" sz="2800" spc="-15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1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cittadini</a:t>
            </a:r>
            <a:r>
              <a:rPr lang="it-IT" sz="2800" spc="-15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1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e</a:t>
            </a:r>
            <a:r>
              <a:rPr lang="it-IT" sz="2800" spc="-145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1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della</a:t>
            </a:r>
            <a:r>
              <a:rPr lang="it-IT" sz="2800" spc="-15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1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comunità</a:t>
            </a:r>
            <a:endParaRPr lang="it-IT" sz="2800" dirty="0">
              <a:effectLst/>
              <a:latin typeface="Calibri" panose="020F0502020204030204" pitchFamily="34" charset="0"/>
              <a:ea typeface="Calibri Light" panose="020F0302020204030204" pitchFamily="34" charset="0"/>
              <a:cs typeface="Calibri" panose="020F0502020204030204" pitchFamily="34" charset="0"/>
            </a:endParaRPr>
          </a:p>
          <a:p>
            <a:pPr marL="3810" marR="635" indent="-1905" algn="ctr">
              <a:spcBef>
                <a:spcPts val="10"/>
              </a:spcBef>
            </a:pPr>
            <a:r>
              <a:rPr lang="it-IT" sz="2800" spc="-7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nell’ambito</a:t>
            </a:r>
            <a:r>
              <a:rPr lang="it-IT" sz="2800" spc="-5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7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delle Case</a:t>
            </a:r>
            <a:r>
              <a:rPr lang="it-IT" sz="2800" spc="-8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7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della</a:t>
            </a:r>
            <a:r>
              <a:rPr lang="it-IT" sz="2800" spc="-55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spc="-70" dirty="0"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Comunità</a:t>
            </a:r>
            <a:endParaRPr lang="it-IT" sz="2800" dirty="0">
              <a:effectLst/>
              <a:latin typeface="Calibri" panose="020F0502020204030204" pitchFamily="34" charset="0"/>
              <a:ea typeface="Calibri Light" panose="020F03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610EF72-FB9D-7FFF-862D-D960751B9F4D}"/>
              </a:ext>
            </a:extLst>
          </p:cNvPr>
          <p:cNvSpPr txBox="1"/>
          <p:nvPr/>
        </p:nvSpPr>
        <p:spPr>
          <a:xfrm>
            <a:off x="436207" y="661126"/>
            <a:ext cx="11096430" cy="25358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" algn="just">
              <a:lnSpc>
                <a:spcPts val="1585"/>
              </a:lnSpc>
              <a:tabLst>
                <a:tab pos="467995" algn="l"/>
              </a:tabLst>
            </a:pP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Iniziative</a:t>
            </a:r>
            <a:r>
              <a:rPr lang="it-IT" sz="1800" b="1" spc="-5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b="1" spc="-3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r>
              <a:rPr lang="it-IT" sz="1800" b="1" spc="-3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attiva</a:t>
            </a:r>
            <a:endParaRPr lang="it-IT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780" marR="17780" algn="just">
              <a:lnSpc>
                <a:spcPct val="115000"/>
              </a:lnSpc>
              <a:spcBef>
                <a:spcPts val="825"/>
              </a:spcBef>
              <a:spcAft>
                <a:spcPts val="0"/>
              </a:spcAft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 definisce partecipazione attiva il processo, basato sul partenariato tra l’organizzazione/ professionista sanitario e la persona/ comunità, in cui l’analisi dei problemi e l’elaborazione di soluzioni sono definiti congiuntamente dai vari attori.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780" marR="19685" algn="just">
              <a:lnSpc>
                <a:spcPct val="113000"/>
              </a:lnSpc>
              <a:spcBef>
                <a:spcPts val="10"/>
              </a:spcBef>
              <a:spcAft>
                <a:spcPts val="0"/>
              </a:spcAft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persone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collaborano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1800" i="1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ogni aspetto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decisione,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compreso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sviluppo di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alternative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l’identificazione della soluzione preferita, ma la responsabilità della decisione finale è dell’organizzazione</a:t>
            </a:r>
            <a:r>
              <a:rPr lang="it-IT" sz="1800" i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12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Nell’ambito dei processi di partecipazione attiva rientrano le diverse tipologie di co-produzione</a:t>
            </a:r>
            <a:r>
              <a:rPr lang="it-IT" sz="1800" i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13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(Co- programmazione; Co-progettazione; Co-erogazione; Co-valutazione</a:t>
            </a:r>
            <a:endParaRPr lang="it-IT" sz="18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99B0E37-5208-C2E1-E5CE-C10285D7EC1D}"/>
              </a:ext>
            </a:extLst>
          </p:cNvPr>
          <p:cNvSpPr txBox="1"/>
          <p:nvPr/>
        </p:nvSpPr>
        <p:spPr>
          <a:xfrm>
            <a:off x="436207" y="3612051"/>
            <a:ext cx="11096429" cy="2195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marR="81915" algn="just">
              <a:lnSpc>
                <a:spcPct val="115000"/>
              </a:lnSpc>
              <a:spcAft>
                <a:spcPts val="0"/>
              </a:spcAft>
            </a:pP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iniziative di seguito descritte si riferiscono ad azioni promosse dalle organizzazioni in partnership con i pazienti, familiari/ caregiver, cittadini e comunità. Oltre a tali iniziative si raccomanda alle Regioni/Aziende/ Distretti/ Case della Comunità/professionisti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 lavorare per favorire le condizioni affinché le iniziative di partecipazione possano essere realizzate su proposta e stimolo della società civile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in modo tale che i progetti “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nati dal basso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 (bottom-up) possano attivare meccanismi di sussidiarietà circolare con le attività “nate dall’alto” (top-down) di seguito riportate.</a:t>
            </a:r>
          </a:p>
        </p:txBody>
      </p:sp>
    </p:spTree>
    <p:extLst>
      <p:ext uri="{BB962C8B-B14F-4D97-AF65-F5344CB8AC3E}">
        <p14:creationId xmlns:p14="http://schemas.microsoft.com/office/powerpoint/2010/main" val="3606568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8C5FE75-DA03-B9E1-5B65-431E3DBB34F2}"/>
              </a:ext>
            </a:extLst>
          </p:cNvPr>
          <p:cNvSpPr txBox="1"/>
          <p:nvPr/>
        </p:nvSpPr>
        <p:spPr>
          <a:xfrm>
            <a:off x="492189" y="369621"/>
            <a:ext cx="6097554" cy="74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algn="just">
              <a:spcBef>
                <a:spcPts val="1205"/>
              </a:spcBef>
              <a:spcAft>
                <a:spcPts val="0"/>
              </a:spcAft>
            </a:pP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it-IT" sz="18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raccomandano</a:t>
            </a:r>
            <a:r>
              <a:rPr lang="it-IT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diverse</a:t>
            </a:r>
            <a:r>
              <a:rPr lang="it-IT" sz="18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tipologie: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6040" algn="just">
              <a:spcBef>
                <a:spcPts val="805"/>
              </a:spcBef>
            </a:pPr>
            <a:r>
              <a:rPr lang="it-IT" sz="1800" b="1" i="1" spc="-13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i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</a:t>
            </a:r>
            <a:r>
              <a:rPr lang="it-IT" sz="1800" b="1" i="1" spc="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i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programmazione</a:t>
            </a:r>
            <a:r>
              <a:rPr lang="it-IT" sz="1800" b="1" i="1" spc="-10" baseline="300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14</a:t>
            </a:r>
            <a:endParaRPr lang="it-IT" sz="1800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FD4EE53-9D35-5F11-E2B2-0396CAEFF4F1}"/>
              </a:ext>
            </a:extLst>
          </p:cNvPr>
          <p:cNvSpPr txBox="1"/>
          <p:nvPr/>
        </p:nvSpPr>
        <p:spPr>
          <a:xfrm>
            <a:off x="492188" y="1186682"/>
            <a:ext cx="109378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L’adozione di processi, metodi e strumenti di governo locale capaci di coinvolgere i cittadini e le loro associazioni/organizzazioni </a:t>
            </a:r>
            <a:r>
              <a:rPr lang="it-IT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nelle scelte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merito </a:t>
            </a:r>
            <a:r>
              <a:rPr lang="it-IT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ai problemi, bisogni e alle priorità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 riguardano le Case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Comunità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contesto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locale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regionale,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attraverso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metodi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decisionali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</a:t>
            </a:r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F8FF521-CE35-078B-1672-29728F13B500}"/>
              </a:ext>
            </a:extLst>
          </p:cNvPr>
          <p:cNvSpPr txBox="1"/>
          <p:nvPr/>
        </p:nvSpPr>
        <p:spPr>
          <a:xfrm>
            <a:off x="492188" y="2270483"/>
            <a:ext cx="108631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realizzazione, sin dal nascere della Casa della Comunità, di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attività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 il coinvolgimento dei pazienti e cittadini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volte ad intercettare le esigenze prioritarie per le comunità locali e regionali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orientare la pianificazione dei servizi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sulla base delle esigenze espresse </a:t>
            </a:r>
            <a:endParaRPr lang="it-IT" sz="18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828ECEC-5E59-A7E3-B3F6-A518A97F4818}"/>
              </a:ext>
            </a:extLst>
          </p:cNvPr>
          <p:cNvSpPr txBox="1"/>
          <p:nvPr/>
        </p:nvSpPr>
        <p:spPr>
          <a:xfrm>
            <a:off x="454866" y="3447376"/>
            <a:ext cx="10937808" cy="2785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6040" algn="l">
              <a:spcBef>
                <a:spcPts val="605"/>
              </a:spcBef>
            </a:pPr>
            <a:r>
              <a:rPr lang="it-IT" sz="1800" b="1" i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</a:t>
            </a:r>
            <a:r>
              <a:rPr lang="it-IT" sz="1800" b="1" i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progettazione</a:t>
            </a:r>
            <a:r>
              <a:rPr lang="it-IT" sz="1800" b="1" i="1" spc="-10" baseline="300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16</a:t>
            </a:r>
            <a:endParaRPr lang="it-IT" sz="1800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80645" lvl="0" indent="-342900" algn="just">
              <a:lnSpc>
                <a:spcPct val="115000"/>
              </a:lnSpc>
              <a:spcBef>
                <a:spcPts val="825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09880" algn="l"/>
                <a:tab pos="311150" algn="l"/>
              </a:tabLst>
            </a:pP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Iniziative volte al coinvolgimento dei cittadini e della comunità nella </a:t>
            </a:r>
            <a:r>
              <a:rPr lang="it-IT" sz="1800" b="1" spc="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progettazione dei servizi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per garantire</a:t>
            </a:r>
            <a:r>
              <a:rPr lang="it-IT" sz="18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che</a:t>
            </a:r>
            <a:r>
              <a:rPr lang="it-IT" sz="1800" spc="-3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siano</a:t>
            </a:r>
            <a:r>
              <a:rPr lang="it-IT" sz="1800" spc="-2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opportunamente</a:t>
            </a:r>
            <a:r>
              <a:rPr lang="it-IT" sz="1800" spc="-4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modellati</a:t>
            </a:r>
            <a:r>
              <a:rPr lang="it-IT" sz="1800" spc="-3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per</a:t>
            </a:r>
            <a:r>
              <a:rPr lang="it-IT" sz="18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rispondere</a:t>
            </a:r>
            <a:r>
              <a:rPr lang="it-IT" sz="18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ai</a:t>
            </a:r>
            <a:r>
              <a:rPr lang="it-IT" sz="1800" spc="-2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bisogni</a:t>
            </a:r>
            <a:r>
              <a:rPr lang="it-IT" sz="1800" spc="-3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it-IT" sz="1800" spc="-2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alle</a:t>
            </a:r>
            <a:r>
              <a:rPr lang="it-IT" sz="18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preferenze</a:t>
            </a:r>
            <a:r>
              <a:rPr lang="it-IT" sz="18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delle</a:t>
            </a:r>
            <a:r>
              <a:rPr lang="it-IT" sz="18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persone. Tale esigenza risulta ancora più attuale per le strutture di prossimità come le Case della Comunità, che hanno ragione d’essere proprio nel rapporto con la propria comunità di riferimento.</a:t>
            </a:r>
          </a:p>
          <a:p>
            <a:pPr marL="342900" marR="80645" lvl="0" indent="-342900" algn="just">
              <a:lnSpc>
                <a:spcPct val="115000"/>
              </a:lnSpc>
              <a:spcBef>
                <a:spcPts val="825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09880" algn="l"/>
                <a:tab pos="311150" algn="l"/>
              </a:tabLst>
            </a:pP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coinvolgimento nei processi di co-progettazione, laddove presenti, </a:t>
            </a:r>
            <a:r>
              <a:rPr lang="it-IT" sz="1800" b="1" u="sng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degli organismi di partecipazione civica 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presenti nell’ambito del proprio territorio o servizio sanitario quali, ad esempio, i Comitati Consultivi</a:t>
            </a:r>
            <a:r>
              <a:rPr lang="it-IT" sz="1800" u="sng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Misti/Aziendali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it-IT" sz="18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8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Conferenze</a:t>
            </a:r>
            <a:r>
              <a:rPr lang="it-IT" sz="18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partecipative</a:t>
            </a:r>
            <a:r>
              <a:rPr lang="it-IT" sz="18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aziendali,</a:t>
            </a:r>
            <a:r>
              <a:rPr lang="it-IT" sz="18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Comitati</a:t>
            </a:r>
            <a:r>
              <a:rPr lang="it-IT" sz="18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8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cittadini</a:t>
            </a:r>
            <a:r>
              <a:rPr lang="it-IT" sz="18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ecc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it-IT" sz="1800" spc="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50226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A766B41-3A74-DE79-6BF7-29E58296AD61}"/>
              </a:ext>
            </a:extLst>
          </p:cNvPr>
          <p:cNvSpPr txBox="1"/>
          <p:nvPr/>
        </p:nvSpPr>
        <p:spPr>
          <a:xfrm>
            <a:off x="468860" y="2264083"/>
            <a:ext cx="1101245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6040" algn="just">
              <a:spcBef>
                <a:spcPts val="605"/>
              </a:spcBef>
              <a:tabLst>
                <a:tab pos="6223635" algn="l"/>
              </a:tabLst>
            </a:pPr>
            <a:r>
              <a:rPr lang="it-IT" sz="1800" b="1" i="1" spc="-12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i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</a:t>
            </a:r>
            <a:r>
              <a:rPr lang="it-IT" sz="1800" b="1" i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valutazione</a:t>
            </a:r>
            <a:r>
              <a:rPr lang="it-IT" sz="1800" b="1" i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endParaRPr lang="it-IT" sz="1800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it-IT" sz="1800" b="1" u="sng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l’Istituzione nelle Case della Comunità di Tavoli di cittadini 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che, grazie alla conoscenza specifica del territorio, possano fornire alla </a:t>
            </a:r>
            <a:r>
              <a:rPr lang="it-IT" sz="18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CdC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una </a:t>
            </a:r>
            <a:r>
              <a:rPr lang="it-IT" sz="1800" b="1" u="sng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valutazione costante 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 capacità dei servizi offerti di rispondere ai bisogni di salute della comunità</a:t>
            </a:r>
            <a:endParaRPr lang="it-IT" sz="18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1EE6959-B211-133E-490F-29B30D7871F3}"/>
              </a:ext>
            </a:extLst>
          </p:cNvPr>
          <p:cNvSpPr txBox="1"/>
          <p:nvPr/>
        </p:nvSpPr>
        <p:spPr>
          <a:xfrm>
            <a:off x="492187" y="3674162"/>
            <a:ext cx="109891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pazienti,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cittadini,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associazioni</a:t>
            </a:r>
            <a:r>
              <a:rPr lang="it-IT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alla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valutazione</a:t>
            </a:r>
            <a:r>
              <a:rPr lang="it-IT" sz="1800" b="1" spc="-3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800" b="1" spc="-3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servizi</a:t>
            </a:r>
            <a:r>
              <a:rPr lang="it-IT" sz="1800" b="1" spc="-3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offerti</a:t>
            </a:r>
            <a:r>
              <a:rPr lang="it-IT" sz="1800" b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identificare</a:t>
            </a:r>
            <a:r>
              <a:rPr lang="it-IT" sz="1800" b="1" spc="-2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attuare</a:t>
            </a:r>
            <a:r>
              <a:rPr lang="it-IT" sz="1800" b="1" spc="-5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azioni</a:t>
            </a:r>
            <a:r>
              <a:rPr lang="it-IT" sz="1800" b="1" spc="-4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b="1" spc="-4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miglioramento</a:t>
            </a:r>
            <a:r>
              <a:rPr lang="it-IT" sz="1800" b="1" spc="-4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nelle</a:t>
            </a:r>
            <a:r>
              <a:rPr lang="it-IT" sz="18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Case</a:t>
            </a:r>
            <a:r>
              <a:rPr lang="it-IT" sz="18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8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Comunità.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 esempio, valutazione partecipata dell’umanizzazione e della sicurezza, audit civico®,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coinvolgimento nel monitoraggio dei percorsi diagnostici terapeutici assistenziali, valutazione di tecnologie sanitarie anche attraverso approcci di </a:t>
            </a:r>
            <a:r>
              <a:rPr lang="it-IT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Health Technology </a:t>
            </a:r>
            <a:r>
              <a:rPr lang="it-IT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Assessment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it-IT" sz="18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ecc.</a:t>
            </a:r>
            <a:endParaRPr lang="it-IT" sz="18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6A276EB-5F07-D90D-5E67-9C068200DC27}"/>
              </a:ext>
            </a:extLst>
          </p:cNvPr>
          <p:cNvSpPr txBox="1"/>
          <p:nvPr/>
        </p:nvSpPr>
        <p:spPr>
          <a:xfrm>
            <a:off x="492187" y="5084241"/>
            <a:ext cx="109891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coinvolgimento dei pazienti/cittadini/associazioni nella realizzazione di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Audit di equità in salute (Health</a:t>
            </a:r>
            <a:r>
              <a:rPr lang="it-IT" sz="1800" b="1" spc="-2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Equity</a:t>
            </a:r>
            <a:r>
              <a:rPr lang="it-IT" sz="1800" b="1" spc="-3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Audit</a:t>
            </a:r>
            <a:r>
              <a:rPr lang="it-IT" sz="1800" b="1" spc="-1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</a:t>
            </a:r>
            <a:r>
              <a:rPr lang="it-IT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HEA)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fine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identificare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quanto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equamente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servizi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risorse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siano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distribuiti in relazione ai bisogni di salute di gruppi di popolazione o aree territoriali</a:t>
            </a:r>
            <a:endParaRPr lang="it-IT" sz="180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11546A8-75E9-75A3-1F13-4629174ADD21}"/>
              </a:ext>
            </a:extLst>
          </p:cNvPr>
          <p:cNvSpPr txBox="1"/>
          <p:nvPr/>
        </p:nvSpPr>
        <p:spPr>
          <a:xfrm>
            <a:off x="468860" y="338656"/>
            <a:ext cx="1103578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6040" algn="just">
              <a:spcBef>
                <a:spcPts val="595"/>
              </a:spcBef>
              <a:tabLst>
                <a:tab pos="6223635" algn="l"/>
              </a:tabLst>
            </a:pPr>
            <a:r>
              <a:rPr lang="it-IT" sz="1800" b="1" i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</a:t>
            </a:r>
            <a:r>
              <a:rPr lang="it-IT" sz="1800" b="1" i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erogazione</a:t>
            </a:r>
            <a:r>
              <a:rPr lang="it-IT" sz="1800" b="1" i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endParaRPr lang="it-IT" sz="1800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Iniziative</a:t>
            </a:r>
            <a:r>
              <a:rPr lang="it-IT" sz="18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volte</a:t>
            </a:r>
            <a:r>
              <a:rPr lang="it-IT" sz="18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alla</a:t>
            </a:r>
            <a:r>
              <a:rPr lang="it-IT" sz="18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</a:t>
            </a:r>
            <a:r>
              <a:rPr lang="it-IT" sz="1800" b="1" spc="-6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nella</a:t>
            </a:r>
            <a:r>
              <a:rPr lang="it-IT" sz="1800" b="1" spc="-6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gestione</a:t>
            </a:r>
            <a:r>
              <a:rPr lang="it-IT" sz="1800" b="1" spc="-6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800" b="1" spc="-6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servizi</a:t>
            </a:r>
            <a:r>
              <a:rPr lang="it-IT" sz="1800" b="1" spc="-6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attraverso</a:t>
            </a:r>
            <a:r>
              <a:rPr lang="it-IT" sz="18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l’inserimento</a:t>
            </a:r>
            <a:r>
              <a:rPr lang="it-IT" sz="18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pazienti,</a:t>
            </a:r>
            <a:r>
              <a:rPr lang="it-IT" sz="18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familiari, volontari nella co-gestione di alcuni aspetti dell’organizzazione dei servizi e nell'attuazione dei percorsi assistenziali, al fine di garantire un'assistenza centrata sul paziente, anche valorizzando le reti sociali esistenti nella comunità.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Iniziative e spazi strutturali di presenza della cittadinanza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all’interno della Casa della Comunità per assicurare maggiore accessibilità e per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contrastare le diseguaglianze esistenti in termini di equità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 accesso.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317098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7894AE6-1B20-6C06-4D62-8D5D5D08411C}"/>
              </a:ext>
            </a:extLst>
          </p:cNvPr>
          <p:cNvSpPr txBox="1"/>
          <p:nvPr/>
        </p:nvSpPr>
        <p:spPr>
          <a:xfrm>
            <a:off x="398883" y="493609"/>
            <a:ext cx="11255051" cy="13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">
              <a:lnSpc>
                <a:spcPts val="1585"/>
              </a:lnSpc>
              <a:tabLst>
                <a:tab pos="467995" algn="l"/>
              </a:tabLst>
            </a:pPr>
            <a:r>
              <a:rPr lang="it-IT" sz="18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Iniziative</a:t>
            </a:r>
            <a:r>
              <a:rPr lang="it-IT" sz="1800" spc="-3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spc="-2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Empowerment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780" marR="15875" algn="just">
              <a:lnSpc>
                <a:spcPct val="115000"/>
              </a:lnSpc>
              <a:spcBef>
                <a:spcPts val="835"/>
              </a:spcBef>
              <a:spcAft>
                <a:spcPts val="0"/>
              </a:spcAft>
            </a:pP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 definisce empowerment il processo dell’azione sociale attraverso il quale le persone, le organizzazioni e le comunità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acquisiscono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competenza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sulle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proprie</a:t>
            </a:r>
            <a:r>
              <a:rPr lang="it-IT" sz="1400" i="1" spc="-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vite,</a:t>
            </a:r>
            <a:r>
              <a:rPr lang="it-IT" sz="1400" i="1" spc="-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fine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cambiare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proprio</a:t>
            </a:r>
            <a:r>
              <a:rPr lang="it-IT" sz="1400" i="1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ambiente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sociale</a:t>
            </a:r>
            <a:r>
              <a:rPr lang="it-IT" sz="1400" i="1" spc="-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4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politico per migliorare l’equità e la qualità di vita</a:t>
            </a:r>
            <a:r>
              <a:rPr lang="it-IT" sz="1400" i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21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. Le persone/comunità sono in grado di definire e gestire autonomamente progetti/ azioni, spesso in collaborazione con l’organizzazione/ professionista sanitario, e hanno la responsabilità della decisione finale</a:t>
            </a:r>
            <a:r>
              <a:rPr lang="it-IT" sz="1400" i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22</a:t>
            </a:r>
            <a:r>
              <a:rPr lang="it-IT" sz="1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4BABB47-F2C3-3DB1-B632-6FEE79B59960}"/>
              </a:ext>
            </a:extLst>
          </p:cNvPr>
          <p:cNvSpPr txBox="1"/>
          <p:nvPr/>
        </p:nvSpPr>
        <p:spPr>
          <a:xfrm>
            <a:off x="398883" y="2182919"/>
            <a:ext cx="112550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algn="just">
              <a:spcBef>
                <a:spcPts val="1075"/>
              </a:spcBef>
            </a:pP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it-IT" sz="18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raccomandano:</a:t>
            </a:r>
            <a:endParaRPr lang="it-IT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Iniziative per accrescere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l’alfabetizzazione sanitaria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 pazienti e cittadini, da intendersi come capacità di accedere, comprendere, elaborare ed utilizzare informazioni utili per prendere decisioni appropriate sulla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propria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salute.</a:t>
            </a:r>
            <a:r>
              <a:rPr lang="it-IT" sz="1800" baseline="300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 esempio: promozione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sicurezza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delle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cure; iniziative di educazione a stili di vita san</a:t>
            </a:r>
            <a:endParaRPr lang="it-IT" sz="18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98CC9A-AD74-E820-6D97-ED6ABED4604C}"/>
              </a:ext>
            </a:extLst>
          </p:cNvPr>
          <p:cNvSpPr txBox="1"/>
          <p:nvPr/>
        </p:nvSpPr>
        <p:spPr>
          <a:xfrm>
            <a:off x="398882" y="3488420"/>
            <a:ext cx="111057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Iniziative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supporto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alla</a:t>
            </a:r>
            <a:r>
              <a:rPr lang="it-IT" sz="18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gestione</a:t>
            </a:r>
            <a:r>
              <a:rPr lang="it-IT" sz="1800" b="1" spc="-3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b="1" spc="-4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presa</a:t>
            </a:r>
            <a:r>
              <a:rPr lang="it-IT" sz="1800" b="1" spc="-4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1800" b="1" spc="-4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carico</a:t>
            </a:r>
            <a:r>
              <a:rPr lang="it-IT" sz="1800" b="1" spc="-4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800" b="1" spc="-4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propria</a:t>
            </a:r>
            <a:r>
              <a:rPr lang="it-IT" sz="1800" b="1" spc="-4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malattia</a:t>
            </a:r>
            <a:r>
              <a:rPr lang="it-IT" sz="1800" b="1" spc="-4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b="1" spc="-5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cronicità</a:t>
            </a:r>
            <a:r>
              <a:rPr lang="it-IT" sz="1800" b="1" spc="-3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grado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favorire l’autocura e l’autogestione del paziente. Sono un esempio i gruppi di auto-aiuto, attività di formazione rivolte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ai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pazienti</a:t>
            </a:r>
            <a:endParaRPr lang="it-IT" sz="18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0D09E64-1388-2641-9D35-4D673F88688D}"/>
              </a:ext>
            </a:extLst>
          </p:cNvPr>
          <p:cNvSpPr txBox="1"/>
          <p:nvPr/>
        </p:nvSpPr>
        <p:spPr>
          <a:xfrm>
            <a:off x="398882" y="4467054"/>
            <a:ext cx="11105761" cy="1666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80010" lvl="0" algn="just">
              <a:lnSpc>
                <a:spcPct val="115000"/>
              </a:lnSpc>
              <a:spcBef>
                <a:spcPts val="595"/>
              </a:spcBef>
              <a:spcAft>
                <a:spcPts val="0"/>
              </a:spcAft>
              <a:tabLst>
                <a:tab pos="309880" algn="l"/>
                <a:tab pos="311150" algn="l"/>
              </a:tabLst>
            </a:pP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Azioni per favorire la </a:t>
            </a:r>
            <a:r>
              <a:rPr lang="it-IT" sz="1800" b="1" spc="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presa di decisione condivisa (</a:t>
            </a:r>
            <a:r>
              <a:rPr lang="it-IT" sz="1800" b="1" i="1" spc="0" dirty="0" err="1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shared</a:t>
            </a:r>
            <a:r>
              <a:rPr lang="it-IT" sz="1800" b="1" i="1" spc="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i="1" spc="0" dirty="0" err="1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decision</a:t>
            </a:r>
            <a:r>
              <a:rPr lang="it-IT" sz="1800" b="1" i="1" spc="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making</a:t>
            </a:r>
            <a:r>
              <a:rPr lang="it-IT" sz="1800" b="1" spc="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) 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tra il paziente e il professionista di cure primarie e l’acquisizione del </a:t>
            </a:r>
            <a:r>
              <a:rPr lang="it-IT" sz="1800" b="1" spc="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consenso informato</a:t>
            </a:r>
            <a:r>
              <a:rPr lang="it-IT" sz="1800" spc="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, considerato quale esito di un processo di informazione completa, aggiornata e comprensibile, fornita al paziente nell’ambito di una relazione di cura e fiducia. A tal fine si raccomanda di lavorare al miglioramento della comunicazione clinica tra medico, paziente e familiari/caregiver e al miglioramento della relazione tra paziente e personale sanitario.</a:t>
            </a:r>
          </a:p>
        </p:txBody>
      </p:sp>
    </p:spTree>
    <p:extLst>
      <p:ext uri="{BB962C8B-B14F-4D97-AF65-F5344CB8AC3E}">
        <p14:creationId xmlns:p14="http://schemas.microsoft.com/office/powerpoint/2010/main" val="3399003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908E60C-8D27-2F8B-596B-B589CC43DE6B}"/>
              </a:ext>
            </a:extLst>
          </p:cNvPr>
          <p:cNvSpPr txBox="1"/>
          <p:nvPr/>
        </p:nvSpPr>
        <p:spPr>
          <a:xfrm>
            <a:off x="538842" y="564550"/>
            <a:ext cx="60975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055"/>
              </a:spcBef>
              <a:tabLst>
                <a:tab pos="311785" algn="l"/>
              </a:tabLst>
            </a:pPr>
            <a:r>
              <a:rPr lang="it-IT" sz="2000" b="1" spc="-5" dirty="0">
                <a:solidFill>
                  <a:srgbClr val="2E5395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Considerazioni</a:t>
            </a:r>
            <a:r>
              <a:rPr lang="it-IT" sz="2000" b="1" spc="-80" dirty="0">
                <a:solidFill>
                  <a:srgbClr val="2E5395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it-IT" sz="2000" b="1" spc="-10" dirty="0">
                <a:solidFill>
                  <a:srgbClr val="2E5395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conclusive</a:t>
            </a:r>
            <a:endParaRPr lang="it-IT" sz="2000" b="1" spc="-5" dirty="0">
              <a:effectLst/>
              <a:latin typeface="Calibri Light" panose="020F0302020204030204" pitchFamily="34" charset="0"/>
              <a:ea typeface="Calibri Light" panose="020F03020202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8EFA392-AF75-7BAE-3976-4D9143B890A9}"/>
              </a:ext>
            </a:extLst>
          </p:cNvPr>
          <p:cNvSpPr txBox="1"/>
          <p:nvPr/>
        </p:nvSpPr>
        <p:spPr>
          <a:xfrm>
            <a:off x="538842" y="1797913"/>
            <a:ext cx="109751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funzione/struttura stabile nella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CdC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preposta a questo compito come, ad esempio, un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Comitato per la partecipazione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composto da 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professionisti dedicati e formati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allo scopo e da rappresentanti del mondo civico</a:t>
            </a:r>
            <a:endParaRPr lang="it-IT" sz="18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0EB574-DEE6-8322-D73E-CD5EFDC03426}"/>
              </a:ext>
            </a:extLst>
          </p:cNvPr>
          <p:cNvSpPr txBox="1"/>
          <p:nvPr/>
        </p:nvSpPr>
        <p:spPr>
          <a:xfrm>
            <a:off x="538842" y="2527822"/>
            <a:ext cx="109751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una delle leve per accompagnare tale cambiamento</a:t>
            </a:r>
            <a:r>
              <a:rPr lang="it-IT" sz="18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culturale</a:t>
            </a:r>
            <a:r>
              <a:rPr lang="it-IT" sz="18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è</a:t>
            </a:r>
            <a:r>
              <a:rPr lang="it-IT" sz="18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certamente</a:t>
            </a:r>
            <a:r>
              <a:rPr lang="it-IT" sz="18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8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formazione</a:t>
            </a:r>
            <a:r>
              <a:rPr lang="it-IT" sz="1800" b="1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</a:t>
            </a:r>
            <a:r>
              <a:rPr lang="it-IT" sz="18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personale</a:t>
            </a:r>
            <a:endParaRPr lang="it-IT" sz="18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5BA48A4-B44A-F468-BE26-E896BFE8EF61}"/>
              </a:ext>
            </a:extLst>
          </p:cNvPr>
          <p:cNvSpPr txBox="1"/>
          <p:nvPr/>
        </p:nvSpPr>
        <p:spPr>
          <a:xfrm>
            <a:off x="538842" y="1068004"/>
            <a:ext cx="109751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potenziare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capacità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delle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organizzazioni sanitarie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professionisti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lavorare in collaborazione e sinergia con pazienti/ familiari/ cittadini/e</a:t>
            </a:r>
            <a:endParaRPr lang="it-IT" sz="180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4992AA-A8A0-F03C-D686-740740AFD4EB}"/>
              </a:ext>
            </a:extLst>
          </p:cNvPr>
          <p:cNvSpPr txBox="1"/>
          <p:nvPr/>
        </p:nvSpPr>
        <p:spPr>
          <a:xfrm>
            <a:off x="473527" y="3139788"/>
            <a:ext cx="10975133" cy="1347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9570" marR="81280" indent="-285750" algn="just">
              <a:lnSpc>
                <a:spcPct val="115000"/>
              </a:lnSpc>
              <a:spcBef>
                <a:spcPts val="45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sottolinea,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infine, l’importanza per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tutte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CdC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ASL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Regioni -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monitorare</a:t>
            </a:r>
            <a:r>
              <a:rPr lang="it-IT" sz="18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valutare i</a:t>
            </a:r>
            <a:r>
              <a:rPr lang="it-IT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processi</a:t>
            </a:r>
            <a:r>
              <a:rPr lang="it-IT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 partecipazione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i risultati ottenuti ed il loro impatto - anche in collaborazione con pazienti/cittadini e comunità,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secondo</a:t>
            </a:r>
            <a:r>
              <a:rPr lang="it-IT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l’articolazione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presente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documento,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sia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garantirne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l’accountability</a:t>
            </a:r>
            <a:r>
              <a:rPr lang="it-IT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trasparenza, sia per stimolare il miglioramento continuo della qualità della partecipazione.</a:t>
            </a:r>
          </a:p>
        </p:txBody>
      </p:sp>
    </p:spTree>
    <p:extLst>
      <p:ext uri="{BB962C8B-B14F-4D97-AF65-F5344CB8AC3E}">
        <p14:creationId xmlns:p14="http://schemas.microsoft.com/office/powerpoint/2010/main" val="127816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17A948A-713C-FBA9-EC9D-C27F3D67170E}"/>
              </a:ext>
            </a:extLst>
          </p:cNvPr>
          <p:cNvSpPr txBox="1"/>
          <p:nvPr/>
        </p:nvSpPr>
        <p:spPr>
          <a:xfrm>
            <a:off x="818768" y="558772"/>
            <a:ext cx="1055446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 parte da: dal DM 77-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Componente 1 Missione 6 del Piano Nazionale di Ripresa e Resilienza (PNRR).</a:t>
            </a:r>
          </a:p>
          <a:p>
            <a:pPr algn="just"/>
            <a:endParaRPr lang="it-IT" sz="20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23F4CE2-619C-7AEA-4582-5AEE0529F3FC}"/>
              </a:ext>
            </a:extLst>
          </p:cNvPr>
          <p:cNvSpPr txBox="1"/>
          <p:nvPr/>
        </p:nvSpPr>
        <p:spPr>
          <a:xfrm>
            <a:off x="884076" y="1690939"/>
            <a:ext cx="105544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Regolamento richiama il SSN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rafforzare i servizi territoriali anche “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attraverso la valorizzazione della co - progettazione con gli utenti”, nonché “attraverso la valorizzazione della partecipazione di tutte le risorse della comunità nelle diverse forme e attraverso il coinvolgimento dei diversi attori locali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(Aziende Sanitarie Locali, Comuni e loro Unioni, professionisti, pazienti e loro caregiver, associazioni/organizzazioni del Terzo Settore,</a:t>
            </a:r>
            <a:r>
              <a:rPr lang="it-IT" sz="1600" u="sng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ecc.)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”.</a:t>
            </a:r>
            <a:r>
              <a:rPr lang="it-IT" sz="16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it-IT" sz="16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8523D49-C641-136C-AC60-0B0ED0E04E2B}"/>
              </a:ext>
            </a:extLst>
          </p:cNvPr>
          <p:cNvSpPr txBox="1"/>
          <p:nvPr/>
        </p:nvSpPr>
        <p:spPr>
          <a:xfrm>
            <a:off x="884076" y="2905780"/>
            <a:ext cx="105544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1600" spc="-5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Regolamento</a:t>
            </a:r>
            <a:r>
              <a:rPr lang="it-IT" sz="1600" spc="-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indica</a:t>
            </a:r>
            <a:r>
              <a:rPr lang="it-IT" sz="1600" spc="-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600" spc="-5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“partecipazione</a:t>
            </a:r>
            <a:r>
              <a:rPr lang="it-IT" sz="1600" spc="-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 Comunità e valorizzazione della co-produzione, attraverso le associazioni di cittadini e volontariato” </a:t>
            </a:r>
            <a:r>
              <a:rPr lang="it-IT" sz="1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quale standard organizzativo obbligatorio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sia per le </a:t>
            </a:r>
            <a:r>
              <a:rPr lang="it-IT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CdC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hub, sia per le </a:t>
            </a:r>
            <a:r>
              <a:rPr lang="it-IT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CdC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spoke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DD7E94F-E3B7-104E-DAF3-8997558C36AE}"/>
              </a:ext>
            </a:extLst>
          </p:cNvPr>
          <p:cNvSpPr txBox="1"/>
          <p:nvPr/>
        </p:nvSpPr>
        <p:spPr>
          <a:xfrm>
            <a:off x="884075" y="3843439"/>
            <a:ext cx="105544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documento di indirizzo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dunque,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fornisce indicazioni a supporto delle Regioni/Province autonome,</a:t>
            </a:r>
            <a:r>
              <a:rPr lang="it-IT" sz="1600" b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Aziende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sanitarie</a:t>
            </a:r>
            <a:r>
              <a:rPr lang="it-IT" sz="1600" b="1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Distretti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600" b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promozione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600" b="1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co-produzione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nelle Case della Comunità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it-IT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CdC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), 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843671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E9071EE-2137-0CFE-C747-90392F98FBB0}"/>
              </a:ext>
            </a:extLst>
          </p:cNvPr>
          <p:cNvSpPr txBox="1"/>
          <p:nvPr/>
        </p:nvSpPr>
        <p:spPr>
          <a:xfrm>
            <a:off x="632147" y="503919"/>
            <a:ext cx="86144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algn="just">
              <a:spcBef>
                <a:spcPts val="5"/>
              </a:spcBef>
              <a:spcAft>
                <a:spcPts val="0"/>
              </a:spcAft>
            </a:pP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20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documento</a:t>
            </a:r>
            <a:r>
              <a:rPr lang="it-IT" sz="20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20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indirizzo</a:t>
            </a:r>
            <a:r>
              <a:rPr lang="it-IT" sz="20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è</a:t>
            </a:r>
            <a:r>
              <a:rPr lang="it-IT" sz="2000" b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stato</a:t>
            </a:r>
            <a:r>
              <a:rPr lang="it-IT" sz="20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elaborato</a:t>
            </a:r>
            <a:r>
              <a:rPr lang="it-IT" sz="20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tenendo</a:t>
            </a:r>
            <a:r>
              <a:rPr lang="it-IT" sz="20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conto</a:t>
            </a:r>
            <a:r>
              <a:rPr lang="it-IT" sz="20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di:</a:t>
            </a:r>
            <a:endParaRPr lang="it-IT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781FF3E-A91F-5495-FFB1-1D2BADC0F59D}"/>
              </a:ext>
            </a:extLst>
          </p:cNvPr>
          <p:cNvSpPr txBox="1"/>
          <p:nvPr/>
        </p:nvSpPr>
        <p:spPr>
          <a:xfrm>
            <a:off x="632148" y="1449145"/>
            <a:ext cx="1055525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quanto emerso dal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Monitoraggio degli standard del DM 77/2022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 lo sviluppo dell’assistenza territoriale del SSN, coordinato da Agenas, con particolare riguardo alla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lettura dei Piani Regionali di programmazione</a:t>
            </a:r>
            <a:r>
              <a:rPr lang="it-IT" sz="20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dell’assistenza</a:t>
            </a:r>
            <a:r>
              <a:rPr lang="it-IT" sz="20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territoriale adottati</a:t>
            </a:r>
            <a:r>
              <a:rPr lang="it-IT" sz="20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20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attuazione</a:t>
            </a:r>
            <a:r>
              <a:rPr lang="it-IT" sz="20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</a:t>
            </a:r>
            <a:r>
              <a:rPr lang="it-IT" sz="20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Decreto</a:t>
            </a:r>
            <a:r>
              <a:rPr lang="it-IT" sz="20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</a:t>
            </a:r>
            <a:r>
              <a:rPr lang="it-IT" sz="20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Ministero</a:t>
            </a:r>
            <a:r>
              <a:rPr lang="it-IT" sz="20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20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Salute 23</a:t>
            </a:r>
            <a:r>
              <a:rPr lang="it-IT" sz="20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maggio</a:t>
            </a:r>
            <a:r>
              <a:rPr lang="it-IT" sz="20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2022</a:t>
            </a:r>
            <a:r>
              <a:rPr lang="it-IT" sz="20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n.</a:t>
            </a:r>
            <a:r>
              <a:rPr lang="it-IT" sz="20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77</a:t>
            </a:r>
            <a:endParaRPr lang="it-IT" sz="2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3C481DB-9F0F-C310-95AF-C771459074C5}"/>
              </a:ext>
            </a:extLst>
          </p:cNvPr>
          <p:cNvSpPr txBox="1"/>
          <p:nvPr/>
        </p:nvSpPr>
        <p:spPr>
          <a:xfrm>
            <a:off x="632148" y="3009924"/>
            <a:ext cx="105552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quanto</a:t>
            </a:r>
            <a:r>
              <a:rPr lang="it-IT" sz="20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emerso</a:t>
            </a:r>
            <a:r>
              <a:rPr lang="it-IT" sz="2000" b="1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dall’analisi</a:t>
            </a:r>
            <a:r>
              <a:rPr lang="it-IT" sz="2000" b="1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delle</a:t>
            </a:r>
            <a:r>
              <a:rPr lang="it-IT" sz="2000" b="1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esperienze</a:t>
            </a:r>
            <a:r>
              <a:rPr lang="it-IT" sz="2000" b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20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</a:t>
            </a:r>
            <a:r>
              <a:rPr lang="it-IT" sz="20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20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co-produzione</a:t>
            </a:r>
            <a:r>
              <a:rPr lang="it-IT" sz="20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già</a:t>
            </a:r>
            <a:r>
              <a:rPr lang="it-IT" sz="20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messe</a:t>
            </a:r>
            <a:r>
              <a:rPr lang="it-IT" sz="20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20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atto</a:t>
            </a:r>
            <a:r>
              <a:rPr lang="it-IT" sz="20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20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alcune realtà regionali e locali raccolte attraverso una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ricerca desk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a seguito dell’analisi della letteratura disponibile,</a:t>
            </a:r>
            <a:r>
              <a:rPr lang="it-IT" sz="20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it-IT" sz="20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91919B-8111-0407-4D6B-ED7CAAAA21D2}"/>
              </a:ext>
            </a:extLst>
          </p:cNvPr>
          <p:cNvSpPr txBox="1"/>
          <p:nvPr/>
        </p:nvSpPr>
        <p:spPr>
          <a:xfrm>
            <a:off x="632148" y="4333364"/>
            <a:ext cx="105552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quanto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emerso dalla raccolta di esperienze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realizzata attraverso la </a:t>
            </a:r>
            <a:r>
              <a:rPr lang="it-IT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Scheda per la raccolta di esperienze di partecipazione e co-produzione</a:t>
            </a:r>
            <a:r>
              <a:rPr lang="it-IT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raccolta che potrà arricchirsi di ulteriori pratiche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64964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C955B6-02AF-133A-0726-BEAED7EB45BB}"/>
              </a:ext>
            </a:extLst>
          </p:cNvPr>
          <p:cNvSpPr txBox="1"/>
          <p:nvPr/>
        </p:nvSpPr>
        <p:spPr>
          <a:xfrm>
            <a:off x="643812" y="704761"/>
            <a:ext cx="10664890" cy="4954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indent="-227965" algn="just">
              <a:spcBef>
                <a:spcPts val="1000"/>
              </a:spcBef>
              <a:spcAft>
                <a:spcPts val="0"/>
              </a:spcAft>
            </a:pP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Struttura</a:t>
            </a:r>
            <a:r>
              <a:rPr lang="it-IT" sz="1800" b="1" spc="-3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del</a:t>
            </a:r>
            <a:r>
              <a:rPr lang="it-IT" sz="1800" b="1" spc="-4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documento</a:t>
            </a:r>
            <a:endParaRPr lang="it-IT" sz="1800" b="1" dirty="0">
              <a:effectLst/>
              <a:latin typeface="Calibri" panose="020F0502020204030204" pitchFamily="34" charset="0"/>
              <a:ea typeface="Calibri Light" panose="020F0302020204030204" pitchFamily="34" charset="0"/>
              <a:cs typeface="Calibri" panose="020F0502020204030204" pitchFamily="34" charset="0"/>
            </a:endParaRPr>
          </a:p>
          <a:p>
            <a:pPr marL="83820" algn="just">
              <a:spcBef>
                <a:spcPts val="900"/>
              </a:spcBef>
              <a:spcAft>
                <a:spcPts val="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documento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è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articolato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nei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quattro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paragrafi</a:t>
            </a:r>
            <a:r>
              <a:rPr lang="it-IT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seguito</a:t>
            </a:r>
            <a:r>
              <a:rPr lang="it-IT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elencati: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81280" lvl="0" indent="-342900" algn="just">
              <a:lnSpc>
                <a:spcPct val="115000"/>
              </a:lnSpc>
              <a:spcBef>
                <a:spcPts val="795"/>
              </a:spcBef>
              <a:spcAft>
                <a:spcPts val="0"/>
              </a:spcAft>
              <a:buSzPts val="1100"/>
              <a:buFont typeface="Calibri" panose="020F0502020204030204" pitchFamily="34" charset="0"/>
              <a:buAutoNum type="arabicPeriod"/>
              <a:tabLst>
                <a:tab pos="383540" algn="l"/>
                <a:tab pos="384810" algn="l"/>
              </a:tabLst>
            </a:pP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INTRODUZIONE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 cui si esplicitano le finalità e i destinatari del documento e si richiamano sinteticamente alcuni elementi chiave che ne hanno guidato l’elaborazione e che potranno guidare la sua applicazione, tra i quali: il </a:t>
            </a:r>
            <a:r>
              <a:rPr lang="it-IT" sz="18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ruolo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delle Case della Comunità, </a:t>
            </a:r>
            <a:r>
              <a:rPr lang="it-IT" sz="18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 fine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della partecipazione, i </a:t>
            </a:r>
            <a:r>
              <a:rPr lang="it-IT" sz="18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soggetti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della</a:t>
            </a:r>
            <a:r>
              <a:rPr lang="it-IT" sz="18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partecipazione,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it-IT" sz="1800" spc="-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definizione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Comunità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it-IT" sz="1800" spc="-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it-IT" sz="18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conoscenza-valorizzazione-integrazione</a:t>
            </a:r>
            <a:r>
              <a:rPr lang="it-IT" sz="1800" i="1" spc="-3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delle</a:t>
            </a:r>
            <a:r>
              <a:rPr lang="it-IT" sz="1800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risorse della Comunità.</a:t>
            </a:r>
          </a:p>
          <a:p>
            <a:pPr marL="342900" lvl="0" indent="-342900" algn="just">
              <a:spcBef>
                <a:spcPts val="10"/>
              </a:spcBef>
              <a:buSzPts val="1100"/>
              <a:buFont typeface="Calibri" panose="020F0502020204030204" pitchFamily="34" charset="0"/>
              <a:buAutoNum type="arabicPeriod"/>
              <a:tabLst>
                <a:tab pos="383540" algn="l"/>
              </a:tabLst>
            </a:pP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it-IT" sz="1800" b="1" spc="33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MODELLO</a:t>
            </a:r>
            <a:r>
              <a:rPr lang="it-IT" sz="1800" b="1" spc="33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b="1" spc="3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RIFERIMENTO:</a:t>
            </a:r>
            <a:r>
              <a:rPr lang="it-IT" sz="1800" b="1" spc="3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DEFINIZIONI</a:t>
            </a:r>
            <a:r>
              <a:rPr lang="it-IT" sz="1800" b="1" spc="3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b="1" spc="33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r>
              <a:rPr lang="it-IT" sz="1800" b="1" spc="33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it-IT" sz="1800" b="1" spc="33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CO-PRODUZIONE</a:t>
            </a:r>
            <a:r>
              <a:rPr lang="it-IT" sz="1800" b="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it-IT" sz="1800" b="0" spc="33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it-IT" sz="1800" b="0" spc="33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cui</a:t>
            </a:r>
            <a:r>
              <a:rPr lang="it-IT" sz="1800" b="0" spc="3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0" spc="-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</a:t>
            </a:r>
            <a:endParaRPr lang="it-IT" sz="1800" b="1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810" algn="just">
              <a:lnSpc>
                <a:spcPct val="115000"/>
              </a:lnSpc>
              <a:spcBef>
                <a:spcPts val="190"/>
              </a:spcBef>
              <a:spcAft>
                <a:spcPts val="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definiscono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diversi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processi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co-produzione,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it-IT" sz="1800" spc="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organizzate/classificate le successive indicazioni.</a:t>
            </a:r>
          </a:p>
          <a:p>
            <a:pPr marL="342900" lvl="0" indent="-342900" algn="just">
              <a:spcBef>
                <a:spcPts val="10"/>
              </a:spcBef>
              <a:buSzPts val="1100"/>
              <a:buFont typeface="Calibri" panose="020F0502020204030204" pitchFamily="34" charset="0"/>
              <a:buAutoNum type="arabicPeriod"/>
              <a:tabLst>
                <a:tab pos="383540" algn="l"/>
              </a:tabLst>
            </a:pP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INDICAZIONI</a:t>
            </a:r>
            <a:r>
              <a:rPr lang="it-IT" sz="1800" b="1" spc="3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</a:t>
            </a:r>
            <a:r>
              <a:rPr lang="it-IT" sz="1800" b="1" spc="3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it-IT" sz="1800" b="1" spc="37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PROMOZIONE</a:t>
            </a:r>
            <a:r>
              <a:rPr lang="it-IT" sz="1800" b="1" spc="3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DELLA</a:t>
            </a:r>
            <a:r>
              <a:rPr lang="it-IT" sz="1800" b="1" spc="3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PARTECIPAZIONE/CO-PRODUZIONE</a:t>
            </a:r>
            <a:r>
              <a:rPr lang="it-IT" sz="1800" b="1" spc="3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nelle</a:t>
            </a:r>
            <a:r>
              <a:rPr lang="it-IT" sz="1800" b="0" spc="3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it-IT" sz="1800" b="0" spc="3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0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della</a:t>
            </a:r>
            <a:endParaRPr lang="it-IT" sz="1800" b="1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810" marR="57785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Comunità, in cui si raccomandano alcune modalità con cui declinare operativamente i diversi processi di partecipazione/ co-produzione e si forniscono alcuni esempi.</a:t>
            </a:r>
          </a:p>
          <a:p>
            <a:pPr marL="342900" marR="8382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SzPts val="1100"/>
              <a:buFont typeface="Calibri" panose="020F0502020204030204" pitchFamily="34" charset="0"/>
              <a:buAutoNum type="arabicPeriod"/>
              <a:tabLst>
                <a:tab pos="383540" algn="l"/>
                <a:tab pos="384810" algn="l"/>
              </a:tabLst>
            </a:pPr>
            <a:r>
              <a:rPr lang="it-IT" sz="18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CONSIDERAZIONI CONCLUSIVE</a:t>
            </a:r>
            <a:r>
              <a:rPr lang="it-IT" sz="18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nelle quali si evidenziano alcuni elementi necessari per una realizzazione efficace delle iniziative di partecipazione indicate e si suggerisce una sorta di “roadmap” per chi dovesse avviare per la prima volta tali processi.</a:t>
            </a:r>
          </a:p>
        </p:txBody>
      </p:sp>
    </p:spTree>
    <p:extLst>
      <p:ext uri="{BB962C8B-B14F-4D97-AF65-F5344CB8AC3E}">
        <p14:creationId xmlns:p14="http://schemas.microsoft.com/office/powerpoint/2010/main" val="195090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CC23CC5-C673-84F5-4935-C349AC2BAFA0}"/>
              </a:ext>
            </a:extLst>
          </p:cNvPr>
          <p:cNvSpPr txBox="1"/>
          <p:nvPr/>
        </p:nvSpPr>
        <p:spPr>
          <a:xfrm>
            <a:off x="781436" y="539212"/>
            <a:ext cx="1062989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1205"/>
              </a:spcBef>
              <a:tabLst>
                <a:tab pos="311785" algn="l"/>
              </a:tabLst>
            </a:pPr>
            <a:r>
              <a:rPr lang="it-IT" sz="2000" b="1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 Light" panose="020F0302020204030204" pitchFamily="34" charset="0"/>
                <a:cs typeface="Calibri" panose="020F0502020204030204" pitchFamily="34" charset="0"/>
              </a:rPr>
              <a:t>Introduzione: finalità e destinatari partecipazione </a:t>
            </a:r>
            <a:endParaRPr lang="it-IT" sz="2000" b="1" spc="-5" dirty="0">
              <a:effectLst/>
              <a:latin typeface="Calibri" panose="020F0502020204030204" pitchFamily="34" charset="0"/>
              <a:ea typeface="Calibri Light" panose="020F0302020204030204" pitchFamily="34" charset="0"/>
              <a:cs typeface="Calibri" panose="020F0502020204030204" pitchFamily="34" charset="0"/>
            </a:endParaRPr>
          </a:p>
          <a:p>
            <a:pPr algn="just"/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 Regolamento ex DM 77/2022 riconosce nelle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Case della Comunità il luogo di primo contatto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di riferimento per la comunità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rispetto alla salute in tutte le sue accezioni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(salute fisica, salute mentale, dimensione individuale/collettiva), oltre che il luogo in cui viene garantita la 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presa in carico (sociale e sanitaria)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della popolazione, la quale si responsabilizza e si autodetermina rispetto alla propria salute e alla salute intesa come bene comune</a:t>
            </a:r>
            <a:endParaRPr lang="it-IT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8840332-D6FD-6E2D-1739-2112975B7E31}"/>
              </a:ext>
            </a:extLst>
          </p:cNvPr>
          <p:cNvSpPr txBox="1"/>
          <p:nvPr/>
        </p:nvSpPr>
        <p:spPr>
          <a:xfrm>
            <a:off x="781051" y="2417382"/>
            <a:ext cx="106298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tale contesto,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 fine ultimo delle iniziative di partecipazione/ co-produzione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risiede nel potenziare l’accesso ai servizi e all’assistenza in un’ottica di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contrasto alle disuguaglianze; nel favorire l’integrità della presa</a:t>
            </a:r>
            <a:r>
              <a:rPr lang="it-IT" sz="1600" b="1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carico</a:t>
            </a:r>
            <a:r>
              <a:rPr lang="it-IT" sz="1600" b="1" spc="-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it-IT" sz="1600" b="1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it-IT" sz="1600" b="1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qualità</a:t>
            </a:r>
            <a:r>
              <a:rPr lang="it-IT" sz="1600" b="1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dei</a:t>
            </a:r>
            <a:r>
              <a:rPr lang="it-IT" sz="1600" b="1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servizi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nel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capacitare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cittadini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nella</a:t>
            </a:r>
            <a:r>
              <a:rPr lang="it-IT" sz="1600" spc="-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definizione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lang="it-IT" sz="1600" spc="-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proprio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progetto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salute, promuovendo il benessere della persona, delle comunità e dei territori</a:t>
            </a:r>
            <a:endParaRPr lang="it-IT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42100FB-2066-4144-816E-E20B6A92C9D0}"/>
              </a:ext>
            </a:extLst>
          </p:cNvPr>
          <p:cNvSpPr txBox="1"/>
          <p:nvPr/>
        </p:nvSpPr>
        <p:spPr>
          <a:xfrm>
            <a:off x="781051" y="3741554"/>
            <a:ext cx="106298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soggetti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cui si promuove la partecipazione/co-produzione sono, dunque, le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persone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tutti diversi ruoli che possono rivestire rispetto alla Salute e alla Sanità: i/le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pazienti, familiari e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caregiver, cittadini/e in forma singola o associata</a:t>
            </a:r>
          </a:p>
          <a:p>
            <a:pPr algn="just"/>
            <a:endParaRPr lang="it-IT" sz="1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omunità</a:t>
            </a:r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intese come le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molteplici comunità esistenti nei singoli contesti territoriali</a:t>
            </a:r>
          </a:p>
          <a:p>
            <a:pPr algn="just"/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885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F9FF4C8-4961-AF8F-6382-E55180A23356}"/>
              </a:ext>
            </a:extLst>
          </p:cNvPr>
          <p:cNvSpPr txBox="1"/>
          <p:nvPr/>
        </p:nvSpPr>
        <p:spPr>
          <a:xfrm>
            <a:off x="417023" y="316468"/>
            <a:ext cx="111062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Premessa: Per</a:t>
            </a:r>
            <a:r>
              <a:rPr lang="it-IT" sz="2000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poter</a:t>
            </a:r>
            <a:r>
              <a:rPr lang="it-IT" sz="2000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promuovere</a:t>
            </a:r>
            <a:r>
              <a:rPr lang="it-IT" sz="2000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concretamente la</a:t>
            </a:r>
            <a:r>
              <a:rPr lang="it-IT" sz="2000" spc="-1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 e</a:t>
            </a:r>
            <a:r>
              <a:rPr lang="it-IT" sz="2000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2000" spc="-1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co-produzione</a:t>
            </a:r>
            <a:r>
              <a:rPr lang="it-IT" sz="2000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 previsti</a:t>
            </a:r>
            <a:r>
              <a:rPr lang="it-IT" sz="2000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dal</a:t>
            </a:r>
            <a:r>
              <a:rPr lang="it-IT" sz="2000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DM 77/2022</a:t>
            </a:r>
            <a:r>
              <a:rPr lang="it-IT" sz="2000" spc="-1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è indispensabile </a:t>
            </a:r>
            <a:r>
              <a:rPr lang="it-IT" sz="2000" b="1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conoscere</a:t>
            </a:r>
            <a:r>
              <a:rPr lang="it-IT" sz="20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it-IT" sz="2000" b="1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riconoscere </a:t>
            </a:r>
            <a:r>
              <a:rPr lang="it-IT" sz="20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</a:t>
            </a:r>
            <a:r>
              <a:rPr lang="it-IT" sz="2000" b="1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valorizzare </a:t>
            </a:r>
            <a:r>
              <a:rPr lang="it-IT" sz="20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la/e comunità</a:t>
            </a:r>
            <a:endParaRPr lang="it-IT" sz="2000" dirty="0">
              <a:solidFill>
                <a:srgbClr val="0070C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B9ECB70-5BC6-0BE3-74EF-57A033E4345D}"/>
              </a:ext>
            </a:extLst>
          </p:cNvPr>
          <p:cNvSpPr txBox="1"/>
          <p:nvPr/>
        </p:nvSpPr>
        <p:spPr>
          <a:xfrm>
            <a:off x="307910" y="1378779"/>
            <a:ext cx="11215396" cy="4784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marR="80645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 rappresentanti istituzionali/politici e i professionisti sanitari, sociali e sociosanitari, dunque, devono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avere una reale conoscenza dei bisogni, delle risorse e delle potenzialità di un determinato territorio e devono favorire le attività di ascolto per poter valorizzare il capitale sociale presente nelle comunità.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 tal fine, è utile che le Regioni/ Distretti/ Case di Comunità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utilizzino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metodi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strumenti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quali,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</a:t>
            </a:r>
            <a:r>
              <a:rPr lang="it-IT" sz="16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esempio,</a:t>
            </a:r>
            <a:r>
              <a:rPr lang="it-IT" sz="16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mappe</a:t>
            </a:r>
            <a:r>
              <a:rPr lang="it-IT" sz="1600" b="1" u="sng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600" b="1" u="sng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comunità”</a:t>
            </a:r>
            <a:r>
              <a:rPr lang="it-IT" sz="1600" b="1" u="sng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it-IT" sz="1600" b="1" u="sng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b="1" u="sng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“profili</a:t>
            </a:r>
            <a:r>
              <a:rPr lang="it-IT" sz="1600" b="1" u="sng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600" b="1" u="sng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comunità</a:t>
            </a:r>
            <a:r>
              <a:rPr lang="it-IT" sz="1600" b="1" u="sng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”,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 permettono sia di conoscere le effettive risorse presenti nella comunità, sia di innescare un processo di conoscenza e di attivazione da parte dei cittadini stessi.</a:t>
            </a:r>
          </a:p>
          <a:p>
            <a:pPr marL="83820" marR="80645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3820" marR="80645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</a:pP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 raccomandano iniziative di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integrazione con le risorse del territorio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comprese le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istituzioni e soggetti sociali come la scuola, gli enti locali, gli organismi culturali e di gestione del territorio, le imprese, le organizzazioni religiose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centri di servizio</a:t>
            </a:r>
            <a:r>
              <a:rPr lang="it-IT" sz="1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16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volontariato,</a:t>
            </a:r>
            <a:r>
              <a:rPr lang="it-IT" sz="16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6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sostenere</a:t>
            </a:r>
            <a:r>
              <a:rPr lang="it-IT" sz="1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azioni</a:t>
            </a:r>
            <a:r>
              <a:rPr lang="it-IT" sz="16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condivise</a:t>
            </a:r>
            <a:r>
              <a:rPr lang="it-IT" sz="1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6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salute</a:t>
            </a:r>
            <a:r>
              <a:rPr lang="it-IT" sz="1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intesa</a:t>
            </a:r>
            <a:r>
              <a:rPr lang="it-IT" sz="16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</a:t>
            </a:r>
            <a:r>
              <a:rPr lang="it-IT" sz="16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bene</a:t>
            </a:r>
            <a:r>
              <a:rPr lang="it-IT" sz="16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comune</a:t>
            </a:r>
          </a:p>
          <a:p>
            <a:pPr marL="83820" marR="80645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3820" marR="80645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 riconosce una “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funzione</a:t>
            </a:r>
            <a:r>
              <a:rPr lang="it-IT" sz="16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integrante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”,</a:t>
            </a:r>
            <a:r>
              <a:rPr lang="it-IT" sz="16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una</a:t>
            </a:r>
            <a:r>
              <a:rPr lang="it-IT" sz="1600" u="sng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capacità</a:t>
            </a:r>
            <a:r>
              <a:rPr lang="it-IT" sz="1600" u="sng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600" u="sng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mettere</a:t>
            </a:r>
            <a:r>
              <a:rPr lang="it-IT" sz="1600" u="sng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insieme,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1600" u="sng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rete,</a:t>
            </a:r>
            <a:r>
              <a:rPr lang="it-IT" sz="1600" u="sng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1600" u="sng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sanitario,</a:t>
            </a:r>
            <a:r>
              <a:rPr lang="it-IT" sz="1600" u="sng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1600" u="sng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sociale</a:t>
            </a:r>
            <a:r>
              <a:rPr lang="it-IT" sz="1600" u="sng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u="sng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600" u="sng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risorse</a:t>
            </a:r>
            <a:r>
              <a:rPr lang="it-IT" sz="1600" u="sng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600" u="sng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comunità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it-IT" sz="16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83820" marR="80645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</a:pPr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 un’ottica di performance organizzativa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il Dipartimento della Funzione Pubblica abbia sottolineato l’esigenza di favorire la convergenza fra servizi erogati dall’amministrazione e bisogni dei cittadini e degli utenti,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inserendo la rilevazione del punto di vista degli utenti sia nella fase di progettazione dei servizi, sia in fase di misurazione e di valutazione dei risultati</a:t>
            </a:r>
            <a:r>
              <a:rPr lang="it-IT" sz="1600" b="1" baseline="300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it-IT" sz="1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3820" marR="80645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</a:pP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345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E66758-6D66-5F14-A14E-4CD6F1FB6916}"/>
              </a:ext>
            </a:extLst>
          </p:cNvPr>
          <p:cNvSpPr txBox="1"/>
          <p:nvPr/>
        </p:nvSpPr>
        <p:spPr>
          <a:xfrm>
            <a:off x="501521" y="498834"/>
            <a:ext cx="110777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primo termine,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partecipazione,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è un termine ombrello che raccoglie numerose e differenti pratiche</a:t>
            </a:r>
            <a:endParaRPr lang="it-IT" sz="20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E21AACA-DF02-7340-4368-0E41EA6B2B90}"/>
              </a:ext>
            </a:extLst>
          </p:cNvPr>
          <p:cNvSpPr txBox="1"/>
          <p:nvPr/>
        </p:nvSpPr>
        <p:spPr>
          <a:xfrm>
            <a:off x="426875" y="1104486"/>
            <a:ext cx="111524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tilizzare</a:t>
            </a:r>
            <a:r>
              <a:rPr lang="it-IT" sz="1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modello</a:t>
            </a:r>
            <a:r>
              <a:rPr lang="it-IT" sz="16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riferimento</a:t>
            </a:r>
            <a:r>
              <a:rPr lang="it-IT" sz="16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</a:t>
            </a:r>
            <a:r>
              <a:rPr lang="it-IT" sz="1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ispira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alla</a:t>
            </a:r>
            <a:r>
              <a:rPr lang="it-IT" sz="1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“ruota</a:t>
            </a:r>
            <a:r>
              <a:rPr lang="it-IT" sz="1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partecipazione”</a:t>
            </a:r>
            <a:r>
              <a:rPr lang="it-IT" sz="16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considera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partecipazione come una serie di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processi di </a:t>
            </a:r>
            <a:r>
              <a:rPr lang="it-IT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informazione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it-IT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consultazione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it-IT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 attiva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ed </a:t>
            </a:r>
            <a:r>
              <a:rPr lang="it-IT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empowerment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che si possono avvicendare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 se costituissero una “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ruota»</a:t>
            </a:r>
            <a:endParaRPr lang="it-IT" sz="1600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84E3BAD-C3C6-5BBE-7362-3B862F257AC1}"/>
              </a:ext>
            </a:extLst>
          </p:cNvPr>
          <p:cNvSpPr txBox="1"/>
          <p:nvPr/>
        </p:nvSpPr>
        <p:spPr>
          <a:xfrm>
            <a:off x="501521" y="2047717"/>
            <a:ext cx="110777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Modelli che possono essere adeguati/ opportuni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seconda degli obiettivi che si vogliono perseguire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delle caratteristiche del contesto in cui realizzarli</a:t>
            </a:r>
            <a:endParaRPr lang="it-IT" sz="16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433CA25-7C1B-7C66-29F3-E0AF9DEDA28D}"/>
              </a:ext>
            </a:extLst>
          </p:cNvPr>
          <p:cNvSpPr txBox="1"/>
          <p:nvPr/>
        </p:nvSpPr>
        <p:spPr>
          <a:xfrm>
            <a:off x="501520" y="2951946"/>
            <a:ext cx="1107776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termine co-produzione si caratterizza per la partnership tra le persone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per l’alleanza con la comunità locale nella quale possono essere individuate, valorizzate e messe in rete risorse preziose capaci di </a:t>
            </a: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fornire risposte ai bisogni di salute ben più ampie di quelle che potrebbero fornire le sole istituzioni pubbliche</a:t>
            </a:r>
            <a:endParaRPr lang="it-IT" sz="2000" b="1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4FE339D-B351-6F76-3541-BA66466F6BCC}"/>
              </a:ext>
            </a:extLst>
          </p:cNvPr>
          <p:cNvSpPr txBox="1"/>
          <p:nvPr/>
        </p:nvSpPr>
        <p:spPr>
          <a:xfrm>
            <a:off x="426874" y="4594839"/>
            <a:ext cx="11152415" cy="162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algn="just">
              <a:spcBef>
                <a:spcPts val="605"/>
              </a:spcBef>
              <a:spcAft>
                <a:spcPts val="0"/>
              </a:spcAf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co-produzione,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secondo</a:t>
            </a:r>
            <a:r>
              <a:rPr lang="it-IT" sz="16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modello proposto,</a:t>
            </a:r>
            <a:r>
              <a:rPr lang="it-IT" sz="16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colloca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nell’ambito</a:t>
            </a:r>
            <a:r>
              <a:rPr lang="it-IT" sz="16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6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processi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partecipazione</a:t>
            </a:r>
            <a:r>
              <a:rPr lang="it-IT" sz="16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attiva</a:t>
            </a:r>
            <a:r>
              <a:rPr lang="it-IT" sz="16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3820" algn="just">
              <a:spcBef>
                <a:spcPts val="195"/>
              </a:spcBef>
              <a:spcAft>
                <a:spcPts val="0"/>
              </a:spcAf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può</a:t>
            </a:r>
            <a:r>
              <a:rPr lang="it-IT" sz="16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essere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classificata</a:t>
            </a:r>
            <a:r>
              <a:rPr lang="it-IT" sz="1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nelle</a:t>
            </a:r>
            <a:r>
              <a:rPr lang="it-IT" sz="16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seguenti</a:t>
            </a:r>
            <a:r>
              <a:rPr lang="it-IT" sz="1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tipologie: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spcBef>
                <a:spcPts val="205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"/>
              <a:tabLst>
                <a:tab pos="263525" algn="l"/>
              </a:tabLst>
            </a:pPr>
            <a:r>
              <a:rPr lang="it-IT" sz="1600" b="1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Co-programmazione</a:t>
            </a:r>
            <a:r>
              <a:rPr lang="it-IT" sz="1600" b="1" spc="-5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(include</a:t>
            </a:r>
            <a:r>
              <a:rPr lang="it-IT" sz="1600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it-IT" sz="1600" spc="-3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</a:t>
            </a:r>
            <a:r>
              <a:rPr lang="it-IT" sz="1600" spc="0" dirty="0" err="1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prioritarizzazione</a:t>
            </a:r>
            <a:r>
              <a:rPr lang="it-IT" sz="1600" spc="-4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</a:t>
            </a:r>
            <a:r>
              <a:rPr lang="it-IT" sz="1600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</a:t>
            </a:r>
            <a:r>
              <a:rPr lang="it-IT" sz="1600" spc="-1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finanziamento).</a:t>
            </a:r>
            <a:endParaRPr lang="it-IT" sz="1600" spc="0" dirty="0"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742950" lvl="1" indent="-285750" algn="just">
              <a:buSzPts val="1100"/>
              <a:buFont typeface="Wingdings" panose="05000000000000000000" pitchFamily="2" charset="2"/>
              <a:buChar char=""/>
              <a:tabLst>
                <a:tab pos="263525" algn="l"/>
              </a:tabLst>
            </a:pPr>
            <a:r>
              <a:rPr lang="it-IT" sz="1600" b="1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Co-progettazione</a:t>
            </a:r>
            <a:r>
              <a:rPr lang="it-IT" sz="1600" b="1" spc="-5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(include</a:t>
            </a:r>
            <a:r>
              <a:rPr lang="it-IT" sz="1600" spc="-3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il</a:t>
            </a:r>
            <a:r>
              <a:rPr lang="it-IT" sz="1600" spc="-3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</a:t>
            </a:r>
            <a:r>
              <a:rPr lang="it-IT" sz="1600" spc="-1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design)</a:t>
            </a:r>
            <a:endParaRPr lang="it-IT" sz="1600" spc="0" dirty="0"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742950" lvl="1" indent="-285750" algn="just">
              <a:buSzPts val="1100"/>
              <a:buFont typeface="Wingdings" panose="05000000000000000000" pitchFamily="2" charset="2"/>
              <a:buChar char=""/>
              <a:tabLst>
                <a:tab pos="263525" algn="l"/>
              </a:tabLst>
            </a:pPr>
            <a:r>
              <a:rPr lang="it-IT" sz="1600" b="1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Co-erogazione</a:t>
            </a:r>
            <a:r>
              <a:rPr lang="it-IT" sz="1600" b="1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(include</a:t>
            </a:r>
            <a:r>
              <a:rPr lang="it-IT" sz="1600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it-IT" sz="1600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co-gestione</a:t>
            </a:r>
            <a:r>
              <a:rPr lang="it-IT" sz="1600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</a:t>
            </a:r>
            <a:r>
              <a:rPr lang="it-IT" sz="1600" spc="-2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</a:t>
            </a:r>
            <a:r>
              <a:rPr lang="it-IT" sz="1600" spc="-1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esecuzione).</a:t>
            </a:r>
            <a:endParaRPr lang="it-IT" sz="1600" spc="0" dirty="0"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742950" lvl="1" indent="-285750" algn="just">
              <a:buSzPts val="1100"/>
              <a:buFont typeface="Wingdings" panose="05000000000000000000" pitchFamily="2" charset="2"/>
              <a:buChar char=""/>
              <a:tabLst>
                <a:tab pos="263525" algn="l"/>
              </a:tabLst>
            </a:pPr>
            <a:r>
              <a:rPr lang="it-IT" sz="1600" b="1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Co-valutazione</a:t>
            </a:r>
            <a:r>
              <a:rPr lang="it-IT" sz="1600" b="1" spc="-3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(include</a:t>
            </a:r>
            <a:r>
              <a:rPr lang="it-IT" sz="1600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il</a:t>
            </a:r>
            <a:r>
              <a:rPr lang="it-IT" sz="1600" spc="-4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co-monitoraggio</a:t>
            </a:r>
            <a:r>
              <a:rPr lang="it-IT" sz="1600" spc="-4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</a:t>
            </a:r>
            <a:r>
              <a:rPr lang="it-IT" sz="1600" spc="-3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it-IT" sz="1600" spc="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co-</a:t>
            </a:r>
            <a:r>
              <a:rPr lang="it-IT" sz="1600" spc="-1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valutazione).</a:t>
            </a:r>
            <a:endParaRPr lang="it-IT" sz="1600" spc="0" dirty="0"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1398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5915F9-6C4D-1ABB-CDE6-225367CBC125}"/>
              </a:ext>
            </a:extLst>
          </p:cNvPr>
          <p:cNvSpPr txBox="1"/>
          <p:nvPr/>
        </p:nvSpPr>
        <p:spPr>
          <a:xfrm>
            <a:off x="520180" y="457811"/>
            <a:ext cx="10872496" cy="2292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" algn="just">
              <a:lnSpc>
                <a:spcPts val="1585"/>
              </a:lnSpc>
              <a:tabLst>
                <a:tab pos="467995" algn="l"/>
              </a:tabLst>
            </a:pPr>
            <a:r>
              <a:rPr lang="it-IT" sz="18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Iniziative</a:t>
            </a:r>
            <a:r>
              <a:rPr lang="it-IT" sz="1800" spc="-3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spc="-2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informazione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780" marR="15875" algn="just">
              <a:lnSpc>
                <a:spcPct val="115000"/>
              </a:lnSpc>
              <a:spcBef>
                <a:spcPts val="835"/>
              </a:spcBef>
              <a:spcAft>
                <a:spcPts val="0"/>
              </a:spcAft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 definisce informazione il processo in cui l’organizzazione/ professionista sanitario fornisce informazioni obiettive ed equilibrate destinate a persone/comunità per aiutarle a comprendere problemi, alternative ed opportunità. L’accesso alle informazioni può avvenire su richiesta dei cittadini, o per iniziativa dell’organizzazione/ professionista sanitario.</a:t>
            </a:r>
            <a:r>
              <a:rPr lang="it-IT" sz="1800" i="1" spc="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Nel caso di una politica o di un progetto che l’organizzazione intende realizzare, le valutazioni e le decisioni sono già state effettuate e alle persone e alle comunità viene data l’opportunità di esserne informate.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C14DDCD-E5B0-F724-0119-67FFB97C3847}"/>
              </a:ext>
            </a:extLst>
          </p:cNvPr>
          <p:cNvSpPr txBox="1"/>
          <p:nvPr/>
        </p:nvSpPr>
        <p:spPr>
          <a:xfrm>
            <a:off x="520181" y="2724252"/>
            <a:ext cx="1094247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algn="just">
              <a:spcBef>
                <a:spcPts val="1195"/>
              </a:spcBef>
            </a:pPr>
            <a:r>
              <a:rPr lang="it-IT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it-IT" sz="2000" b="1" spc="-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2000" b="1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raccomandano:</a:t>
            </a:r>
            <a:endParaRPr lang="it-IT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attività</a:t>
            </a:r>
            <a:r>
              <a:rPr lang="it-IT" sz="1600" b="1" spc="-2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600" b="1" spc="-3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comunicazione</a:t>
            </a:r>
            <a:r>
              <a:rPr lang="it-IT" sz="1600" b="1" spc="-2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600" b="1" spc="-2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informare</a:t>
            </a:r>
            <a:r>
              <a:rPr lang="it-IT" sz="1600" b="1" spc="-3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600" b="1" spc="-4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cittadinanza</a:t>
            </a:r>
            <a:r>
              <a:rPr lang="it-IT" sz="1600" b="1" spc="-2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sull’istituzione,</a:t>
            </a:r>
            <a:r>
              <a:rPr lang="it-IT" sz="1600" b="1" spc="-2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sull’organizzazione</a:t>
            </a:r>
            <a:r>
              <a:rPr lang="it-IT" sz="1600" b="1" spc="-2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b="1" spc="-1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</a:t>
            </a:r>
            <a:r>
              <a:rPr lang="it-IT" sz="1600" b="1" spc="-2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servizi offerti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così come sulle caratteristiche qualificanti e le finalità delle Case della Comunità, anche per accrescere il senso di appartenenza dei cittadini. 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EC7F92E-BBEF-E8A3-4AA9-9126956ACE25}"/>
              </a:ext>
            </a:extLst>
          </p:cNvPr>
          <p:cNvSpPr txBox="1"/>
          <p:nvPr/>
        </p:nvSpPr>
        <p:spPr>
          <a:xfrm>
            <a:off x="520181" y="3811947"/>
            <a:ext cx="109424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ttraverso specifiche attività di comunicazione, anche della visione più ampia della Regione/Pa rispetto alla pianificazione, collocazione e organizzazione di queste nuove strutture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favorire la facile riconoscibilità delle</a:t>
            </a:r>
            <a:r>
              <a:rPr lang="it-IT" sz="1600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Case della Comunità</a:t>
            </a:r>
            <a:r>
              <a:rPr lang="it-IT" sz="1600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la corretta informazione sulla loro accessibilità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Attività di informazione sui percorsi di cura e sulla continuità assistenziale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Attività</a:t>
            </a:r>
            <a:r>
              <a:rPr lang="it-IT" sz="16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6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informazione</a:t>
            </a:r>
            <a:r>
              <a:rPr lang="it-IT" sz="16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sulle</a:t>
            </a:r>
            <a:r>
              <a:rPr lang="it-IT" sz="16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iniziative</a:t>
            </a:r>
            <a:r>
              <a:rPr lang="it-IT" sz="16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intraprese</a:t>
            </a:r>
            <a:r>
              <a:rPr lang="it-IT" sz="16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</a:t>
            </a:r>
            <a:r>
              <a:rPr lang="it-IT" sz="16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it-IT" sz="16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coinvolgimento</a:t>
            </a:r>
            <a:r>
              <a:rPr lang="it-IT" sz="16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6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cittadini,</a:t>
            </a:r>
            <a:r>
              <a:rPr lang="it-IT" sz="16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dei</a:t>
            </a:r>
            <a:r>
              <a:rPr lang="it-IT" sz="16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pazienti</a:t>
            </a:r>
            <a:r>
              <a:rPr lang="it-IT" sz="16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6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 comunità </a:t>
            </a:r>
          </a:p>
          <a:p>
            <a:pPr algn="just"/>
            <a:endParaRPr lang="it-IT" sz="16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1600" dirty="0">
                <a:solidFill>
                  <a:schemeClr val="tx1"/>
                </a:solidFill>
                <a:latin typeface="Calibri" panose="020F0502020204030204" pitchFamily="34" charset="0"/>
              </a:rPr>
              <a:t>Come, in che modo?: 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portali aziendali e regionali, stampa locale, carta dei servizi, dépliant informativi, infografiche, fumetti informativi, mailing list, social network, messaggistica whatsapp e </a:t>
            </a:r>
            <a:r>
              <a:rPr lang="it-IT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telegram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it-IT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chatbox</a:t>
            </a:r>
            <a:r>
              <a:rPr lang="it-IT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app, podcast, eventi, giornate informative dedicate</a:t>
            </a:r>
            <a:endParaRPr lang="it-IT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551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542C67D-4DFF-6EAC-C808-55ACDCE9D728}"/>
              </a:ext>
            </a:extLst>
          </p:cNvPr>
          <p:cNvSpPr txBox="1"/>
          <p:nvPr/>
        </p:nvSpPr>
        <p:spPr>
          <a:xfrm>
            <a:off x="697462" y="370721"/>
            <a:ext cx="11012455" cy="1942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" algn="just">
              <a:lnSpc>
                <a:spcPts val="1585"/>
              </a:lnSpc>
              <a:tabLst>
                <a:tab pos="467995" algn="l"/>
              </a:tabLst>
            </a:pPr>
            <a:r>
              <a:rPr lang="it-IT" sz="18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Iniziative</a:t>
            </a:r>
            <a:r>
              <a:rPr lang="it-IT" sz="1800" spc="-3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it-IT" sz="1800" spc="-15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spc="-10" dirty="0">
                <a:solidFill>
                  <a:srgbClr val="2E539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Consultazione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780" algn="just">
              <a:spcBef>
                <a:spcPts val="835"/>
              </a:spcBef>
              <a:spcAft>
                <a:spcPts val="0"/>
              </a:spcAft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definisce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consultazione il</a:t>
            </a:r>
            <a:r>
              <a:rPr lang="it-IT" sz="1800" i="1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processo</a:t>
            </a:r>
            <a:r>
              <a:rPr lang="it-IT" sz="1800" i="1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cui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l’organizzazione/</a:t>
            </a:r>
            <a:r>
              <a:rPr lang="it-IT" sz="1800" i="1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professionista</a:t>
            </a:r>
            <a:r>
              <a:rPr lang="it-IT" sz="1800" i="1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sanitario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sottopone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it-IT" sz="1800" i="1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alla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780" algn="just">
              <a:spcBef>
                <a:spcPts val="205"/>
              </a:spcBef>
              <a:spcAft>
                <a:spcPts val="0"/>
              </a:spcAft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persona/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comunità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</a:t>
            </a:r>
            <a:r>
              <a:rPr lang="it-IT" sz="1800" i="1" spc="-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ascolta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opinioni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i="1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proposte.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780" marR="15875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persona/comunità ha l’opportunità di influenzare le decisioni, tramite le informazioni e le opinioni che fornisce.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it-IT" sz="18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decisione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finale</a:t>
            </a:r>
            <a:r>
              <a:rPr lang="it-IT" sz="18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spetta</a:t>
            </a:r>
            <a:r>
              <a:rPr lang="it-IT" sz="1800" i="1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all’organizzazione/</a:t>
            </a:r>
            <a:r>
              <a:rPr lang="it-IT" sz="1800" i="1" spc="-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professionista</a:t>
            </a:r>
            <a:r>
              <a:rPr lang="it-IT" sz="1800" i="1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</a:t>
            </a:r>
            <a:r>
              <a:rPr lang="it-IT" sz="1800" i="1" spc="-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rende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conto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</a:t>
            </a:r>
            <a:r>
              <a:rPr lang="it-IT" sz="1800" i="1" spc="-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gli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input</a:t>
            </a:r>
            <a:r>
              <a:rPr lang="it-IT" sz="1800" i="1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forniti abbiano inciso o meno sulla decisione</a:t>
            </a:r>
            <a:r>
              <a:rPr lang="it-IT" sz="1800" i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11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E250F21-A6E8-A9DD-2B74-439A5051D5B6}"/>
              </a:ext>
            </a:extLst>
          </p:cNvPr>
          <p:cNvSpPr txBox="1"/>
          <p:nvPr/>
        </p:nvSpPr>
        <p:spPr>
          <a:xfrm>
            <a:off x="622818" y="2420870"/>
            <a:ext cx="11087100" cy="3532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" algn="just">
              <a:spcBef>
                <a:spcPts val="1195"/>
              </a:spcBef>
            </a:pPr>
            <a:r>
              <a:rPr lang="it-IT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 </a:t>
            </a:r>
            <a:r>
              <a:rPr lang="it-IT" sz="1800" b="1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raccomandano:</a:t>
            </a:r>
            <a:endParaRPr lang="it-IT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81280" lvl="0" indent="-342900" algn="just">
              <a:lnSpc>
                <a:spcPct val="115000"/>
              </a:lnSpc>
              <a:spcBef>
                <a:spcPts val="795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11785" algn="l"/>
                <a:tab pos="313055" algn="l"/>
              </a:tabLst>
            </a:pP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la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rilevazione dei bisogni di informazione e formazione dei cittadini e dei pazienti </a:t>
            </a: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mirate a progettare specifiche attività di comunicazione istituzionale, campagne di informazione/sensibilizzazione, predisposizione di strumenti informativi, attività di educazione sanitaria come incontri su temi sociosanitari specifici.</a:t>
            </a:r>
          </a:p>
          <a:p>
            <a:pPr marL="342900" marR="8001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11785" algn="l"/>
                <a:tab pos="313055" algn="l"/>
              </a:tabLst>
            </a:pP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La</a:t>
            </a:r>
            <a:r>
              <a:rPr lang="it-IT" sz="1800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consultazione</a:t>
            </a:r>
            <a:r>
              <a:rPr lang="it-IT" sz="1800" b="1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della</a:t>
            </a:r>
            <a:r>
              <a:rPr lang="it-IT" sz="1800" b="1" spc="-1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cittadinanza</a:t>
            </a:r>
            <a:r>
              <a:rPr lang="it-IT" sz="1800" b="1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anche</a:t>
            </a:r>
            <a:r>
              <a:rPr lang="it-IT" sz="1800" b="1" spc="-1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attraverso</a:t>
            </a:r>
            <a:r>
              <a:rPr lang="it-IT" sz="1800" b="1" spc="-3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metodi</a:t>
            </a:r>
            <a:r>
              <a:rPr lang="it-IT" sz="1800" b="1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it-IT" sz="1800" b="1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tecniche</a:t>
            </a:r>
            <a:r>
              <a:rPr lang="it-IT" sz="1800" b="1" spc="-1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b="1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decisionali </a:t>
            </a: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(ad</a:t>
            </a:r>
            <a:r>
              <a:rPr lang="it-IT" sz="1800" spc="-1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esempio,</a:t>
            </a:r>
            <a:r>
              <a:rPr lang="it-IT" sz="1800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Giurie dei cittadini, Town</a:t>
            </a:r>
            <a:r>
              <a:rPr lang="it-IT" sz="1800" spc="-1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meeting, </a:t>
            </a:r>
            <a:r>
              <a:rPr lang="it-IT" sz="1800" spc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ecc</a:t>
            </a: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) per il coinvolgimento dei cittadini nelle decisioni di interesse</a:t>
            </a:r>
            <a:r>
              <a:rPr lang="it-IT" sz="1800" spc="-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it-IT" sz="1800" spc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collettivo relative alla salute e all’organizzazione e l’erogazione dei servizi.</a:t>
            </a:r>
          </a:p>
          <a:p>
            <a:pPr marR="80010" lvl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tabLst>
                <a:tab pos="311785" algn="l"/>
                <a:tab pos="313055" algn="l"/>
              </a:tabLst>
            </a:pPr>
            <a:endParaRPr lang="it-IT" sz="1800" spc="0" dirty="0">
              <a:solidFill>
                <a:schemeClr val="tx1"/>
              </a:solidFill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algn="just"/>
            <a:r>
              <a:rPr lang="it-IT" sz="18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 ascolto di gruppi/organizzazioni con finalità di </a:t>
            </a:r>
            <a:r>
              <a:rPr lang="it-IT" sz="18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advocacy </a:t>
            </a:r>
            <a:r>
              <a:rPr lang="it-IT" sz="18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di </a:t>
            </a:r>
            <a:r>
              <a:rPr lang="it-IT" sz="18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lobbying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come la creazione di spazi di ascolto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collaborazione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presso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Case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della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Comunità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Associazioni</a:t>
            </a:r>
            <a:r>
              <a:rPr lang="it-IT" sz="1800" spc="-65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movimenti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pressione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it-IT" sz="1800" spc="-6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difesa dei diritti dei malati, gruppi di cittadini, gruppi di volontari che svolgono attività di stimolo e tutela</a:t>
            </a:r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3210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2670</Words>
  <Application>Microsoft Office PowerPoint</Application>
  <PresentationFormat>Widescreen</PresentationFormat>
  <Paragraphs>92</Paragraphs>
  <Slides>14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 blasina</dc:creator>
  <cp:lastModifiedBy>Michela Liberti</cp:lastModifiedBy>
  <cp:revision>7</cp:revision>
  <dcterms:created xsi:type="dcterms:W3CDTF">2021-01-28T11:25:47Z</dcterms:created>
  <dcterms:modified xsi:type="dcterms:W3CDTF">2024-06-10T11:59:15Z</dcterms:modified>
</cp:coreProperties>
</file>